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70" r:id="rId4"/>
    <p:sldId id="258" r:id="rId5"/>
    <p:sldId id="269" r:id="rId6"/>
    <p:sldId id="271" r:id="rId7"/>
    <p:sldId id="272" r:id="rId8"/>
    <p:sldId id="273" r:id="rId9"/>
    <p:sldId id="274" r:id="rId10"/>
    <p:sldId id="268" r:id="rId11"/>
    <p:sldId id="27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BC9D7-33D1-498D-8804-273762DEC208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ABDF4-19D3-4BF0-A2AC-5191A089DE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5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ABDF4-19D3-4BF0-A2AC-5191A089DED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95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 la peine de lire la méthodo/ la mentionner: les gens la voient s’ils veulent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ABDF4-19D3-4BF0-A2AC-5191A089DED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88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ABDF4-19D3-4BF0-A2AC-5191A089DED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26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7A914-C73D-F5D6-05D0-409FF2D5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EE9CD9-1393-3538-E98F-799C59546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64F89A-30C5-95C3-E051-F74C020C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6DE678-8A09-2D6C-26E5-AFB6B9EE8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2D8050-02DB-2580-CCF5-AB25E885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72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DA590-F6EA-1E30-A95C-4EB90B2A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473E31-4901-EF4E-E3DE-DF55EF5AD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C998C4-1251-D322-17A7-660A6BEDC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588C9D-AAED-52F4-F19C-65EAA13AE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4F6991-4EAD-D905-AFBB-94F67E1F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5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F1D46D-4698-03E0-452C-26A69FD20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81B410-8683-488B-D530-BF0B93030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05E146-CD6E-43EA-753E-5CD3CF82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13D45C-E9E0-AEFB-7C79-257F4C0C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3ED639-C4AC-F601-3DDE-19B28FF1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9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6FB80-145E-1F8A-AC94-4D801745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58C108-A40B-0527-7F43-B135433FB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460CBC-D6EE-4798-44B9-4E6BEEF3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9862C4-DB65-1F17-D9BE-F8276C1A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C14FA5-2CC7-8DA8-FB22-018A1D2E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70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FA367F-551F-8C88-F69A-8D6A9B4F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1D2B44-57CA-51DA-BF8F-2938E2EDA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D654C3-321D-A503-DC50-322AF7C9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0F7F9-8CCE-DAE6-F004-7C6D943B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2A4657-28C5-051E-F2F8-F6D3DA60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89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FE0E8D-1E10-36B7-A2BD-5B8BBCE5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66D480-CF4B-D089-B902-3DA527CC0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73F619-9B24-E822-6BCA-515BB7E2E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F90265-C9E4-9071-440C-8DF18FEB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F44551-E701-F84B-5BC1-85A28070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C78D34-607F-4253-2B66-9E1CA07A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41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133E00-89B7-92DD-C970-4DB04E9E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E44AE7-7B06-E664-6D78-572B503E1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11A772-8230-53A7-C7F8-5C4F7E8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6D6BCC-8158-DEE8-BEC8-9D5D3345E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E4B7B42-C6E0-DB48-BF9E-E01565309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4809A5E-B00D-74B8-BDFA-2FB8BC89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F72AD6-27CA-6785-6883-2A82978E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4C6CC7F-155B-118A-B0BC-0B9B8244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02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9439D-92DA-62FA-A4C5-88671DF26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302759-5A29-EDB6-8ECF-51F58A3B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359D39-B38C-8E86-D997-7E5303AF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BFB868-47C2-51BB-516A-E49F7A278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75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BC1A0A-2CAC-D173-BE69-284EA54C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5B16DD-A506-A788-AD25-C7E937E65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BF650-E1E9-B964-7DF2-E3724F16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39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74E48E-CB52-5A85-FDC9-1F7E36EFC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346751-D598-34AA-C50A-0DA7A2F6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CEBB43-8FC0-FBFB-52FE-668EBDB83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08D730-4544-E515-DF6D-3273C9795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F59C3C-9965-DB52-7E00-B8801F10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0857F6-698B-66F6-4F5F-9154482E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68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A0D32-E326-D5F7-53C2-9BA1624EB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37EDBF-1920-663B-9331-AB2AFD156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55F5B4-F190-A76D-41F6-689F5033B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667344-5FB6-AE18-9B52-C93FEE04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E2691-3D4A-E9A2-29D8-EE065DC7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93BC8A-4384-99B4-9727-1880DECF7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35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C005AD-FA0C-13F2-BA22-043FC304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81E2A5-57C3-2B8B-9AED-B421180DA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0BE07F-40A0-ADF7-FB45-987A050D4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55E02F-DEE0-4CE7-914F-57F8D8583DED}" type="datetimeFigureOut">
              <a:rPr lang="fr-FR" smtClean="0"/>
              <a:t>01/07/2026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04CBAF-9B26-E684-C5BC-F36585C04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3B5093-01D6-0866-C1F6-BAFB21C94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21DCC0-A345-47CC-931A-842A3BCE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58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telier4-5.mmsh.fr/index.php/documents/video-trois-histoires-de-jardin-pedagogique-marseill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66614-E7E2-BBB3-AC21-E6CB3249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85" b="51487"/>
          <a:stretch>
            <a:fillRect/>
          </a:stretch>
        </p:blipFill>
        <p:spPr>
          <a:xfrm>
            <a:off x="-6100" y="-9243"/>
            <a:ext cx="12191977" cy="68580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DB465C-B987-6C3D-1A80-388EB16C6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372" y="1792139"/>
            <a:ext cx="9873382" cy="34709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 err="1">
                <a:solidFill>
                  <a:srgbClr val="FFFFFF"/>
                </a:solidFill>
              </a:rPr>
              <a:t>Maternelle</a:t>
            </a:r>
            <a:r>
              <a:rPr lang="en-US" sz="4400" b="1" dirty="0">
                <a:solidFill>
                  <a:srgbClr val="FFFFFF"/>
                </a:solidFill>
              </a:rPr>
              <a:t> Sainte-Sophie </a:t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 err="1">
                <a:solidFill>
                  <a:srgbClr val="FFFFFF"/>
                </a:solidFill>
              </a:rPr>
              <a:t>Rôle</a:t>
            </a:r>
            <a:r>
              <a:rPr lang="en-US" sz="4400" b="1" dirty="0">
                <a:solidFill>
                  <a:srgbClr val="FFFFFF"/>
                </a:solidFill>
              </a:rPr>
              <a:t> du </a:t>
            </a:r>
            <a:r>
              <a:rPr lang="en-US" sz="4400" b="1" dirty="0" err="1">
                <a:solidFill>
                  <a:srgbClr val="FFFFFF"/>
                </a:solidFill>
              </a:rPr>
              <a:t>jardin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pédagogique</a:t>
            </a:r>
            <a:r>
              <a:rPr lang="en-US" sz="4400" b="1" dirty="0">
                <a:solidFill>
                  <a:srgbClr val="FFFFFF"/>
                </a:solidFill>
              </a:rPr>
              <a:t> dans les relations entre parents et école </a:t>
            </a:r>
            <a:r>
              <a:rPr lang="en-US" sz="4400" dirty="0">
                <a:solidFill>
                  <a:srgbClr val="FFFFFF"/>
                </a:solidFill>
              </a:rPr>
              <a:t>  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olice, texte, logo, Graphique&#10;&#10;Le contenu généré par l’IA peut être incorrect.">
            <a:extLst>
              <a:ext uri="{FF2B5EF4-FFF2-40B4-BE49-F238E27FC236}">
                <a16:creationId xmlns:a16="http://schemas.microsoft.com/office/drawing/2014/main" id="{5ED94E33-DDDE-C9ED-0204-A26DC551D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387" y="-9245"/>
            <a:ext cx="1485241" cy="6228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5379E51-26B2-D8F2-EC88-027C47349B4D}"/>
              </a:ext>
            </a:extLst>
          </p:cNvPr>
          <p:cNvSpPr txBox="1"/>
          <p:nvPr/>
        </p:nvSpPr>
        <p:spPr>
          <a:xfrm>
            <a:off x="3211279" y="4067976"/>
            <a:ext cx="6079421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</a:rPr>
              <a:t>OISSIF Nesrine, NGUYEN Emilie, </a:t>
            </a:r>
          </a:p>
          <a:p>
            <a:pPr algn="ctr"/>
            <a:r>
              <a:rPr lang="fr-FR" sz="2400" b="1" dirty="0">
                <a:solidFill>
                  <a:schemeClr val="bg2"/>
                </a:solidFill>
              </a:rPr>
              <a:t>FONTAINE-SENATORE </a:t>
            </a:r>
            <a:r>
              <a:rPr lang="fr-FR" sz="2400" b="1" dirty="0" err="1">
                <a:solidFill>
                  <a:schemeClr val="bg2"/>
                </a:solidFill>
              </a:rPr>
              <a:t>Kaëna</a:t>
            </a:r>
            <a:r>
              <a:rPr lang="fr-FR" sz="2400" b="1" dirty="0">
                <a:solidFill>
                  <a:schemeClr val="bg2"/>
                </a:solidFill>
              </a:rPr>
              <a:t>, FAIDI Marwa</a:t>
            </a:r>
          </a:p>
        </p:txBody>
      </p:sp>
      <p:pic>
        <p:nvPicPr>
          <p:cNvPr id="3" name="Google Shape;56;p13" descr="AD_4nXeClj90nPixkj_4L3JLtLaZDYVdBmBGV3oE0PnrMeC8LJRJFDCjS-1MPF-qsqmnhMZvWRtvFmgW1PtVpjH6V4HKUTNgi77_o0nJeZkGsNRLrrv84yMYsPUWTNHUAwQ25zQ5PHo92Q.png">
            <a:extLst>
              <a:ext uri="{FF2B5EF4-FFF2-40B4-BE49-F238E27FC236}">
                <a16:creationId xmlns:a16="http://schemas.microsoft.com/office/drawing/2014/main" id="{8C0EB0C1-D0B0-773B-6074-AB06368D02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-21990"/>
            <a:ext cx="1589649" cy="795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8;p13">
            <a:extLst>
              <a:ext uri="{FF2B5EF4-FFF2-40B4-BE49-F238E27FC236}">
                <a16:creationId xmlns:a16="http://schemas.microsoft.com/office/drawing/2014/main" id="{2E000DA5-2C56-0F4F-BB8E-07141233E19E}"/>
              </a:ext>
            </a:extLst>
          </p:cNvPr>
          <p:cNvSpPr txBox="1"/>
          <p:nvPr/>
        </p:nvSpPr>
        <p:spPr>
          <a:xfrm>
            <a:off x="2041262" y="9221"/>
            <a:ext cx="8097251" cy="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chemeClr val="bg1"/>
                </a:solidFill>
              </a:rPr>
              <a:t>Restitution publique des résultats d’enquête : “Jardins pédagogiques, écoles et familles”, Marseille, 19 mai 2025, CMA Chartreux</a:t>
            </a:r>
            <a:endParaRPr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2E2B1-5EBD-85AE-11EF-77539174FACB}"/>
              </a:ext>
            </a:extLst>
          </p:cNvPr>
          <p:cNvSpPr txBox="1"/>
          <p:nvPr/>
        </p:nvSpPr>
        <p:spPr>
          <a:xfrm>
            <a:off x="9274112" y="5178756"/>
            <a:ext cx="28745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Clr>
                <a:schemeClr val="dk1"/>
              </a:buClr>
              <a:buSzPts val="1100"/>
            </a:pPr>
            <a:r>
              <a:rPr lang="fr-FR" sz="18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Atelier d’Aménagement et Géographie Sociale”, 3</a:t>
            </a:r>
            <a:r>
              <a:rPr lang="fr-FR" sz="1800" baseline="300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ème</a:t>
            </a:r>
            <a:r>
              <a:rPr lang="fr-FR" sz="18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 année de licence de Géographie Aménagement, encadré par Claire Bénit, 2024-2025</a:t>
            </a:r>
            <a:r>
              <a:rPr lang="fr-FR" sz="140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639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9AD46D-1C2E-CD32-7B6A-ED9808931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363B4-A279-4054-410E-F53F6CB91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AD2F4B-E217-FBEF-5C9C-173567E27A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18" r="-2" b="25509"/>
          <a:stretch>
            <a:fillRect/>
          </a:stretch>
        </p:blipFill>
        <p:spPr>
          <a:xfrm>
            <a:off x="6155537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sp>
        <p:nvSpPr>
          <p:cNvPr id="32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EA868-A626-9CBB-E61F-8C7120FB6237}"/>
              </a:ext>
            </a:extLst>
          </p:cNvPr>
          <p:cNvSpPr txBox="1"/>
          <p:nvPr/>
        </p:nvSpPr>
        <p:spPr>
          <a:xfrm>
            <a:off x="559593" y="285749"/>
            <a:ext cx="5595937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F9402-0C6B-0B4E-1434-23DD0B9EE91A}"/>
              </a:ext>
            </a:extLst>
          </p:cNvPr>
          <p:cNvSpPr txBox="1"/>
          <p:nvPr/>
        </p:nvSpPr>
        <p:spPr>
          <a:xfrm>
            <a:off x="555787" y="4938412"/>
            <a:ext cx="34944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Autonomie  ou manque d'encadrants?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E5861-D4D6-12BF-7B3E-6C6C8015FDB3}"/>
              </a:ext>
            </a:extLst>
          </p:cNvPr>
          <p:cNvSpPr txBox="1"/>
          <p:nvPr/>
        </p:nvSpPr>
        <p:spPr>
          <a:xfrm>
            <a:off x="4592434" y="4244524"/>
            <a:ext cx="6864864" cy="22324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classe travaillent ensemble en même temps = compliquer de gérer à deux un grand groupe ? (enfant qui pleure,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Former des petits groupes ou laisser les enfants faire ?  = besoin de plus d'encadrants?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44997-110A-31EC-1563-5627ED145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05" y="1717"/>
            <a:ext cx="6172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9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4EC8C-6849-67E5-61B1-850D81C3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6" y="296466"/>
            <a:ext cx="7824272" cy="842963"/>
          </a:xfrm>
        </p:spPr>
        <p:txBody>
          <a:bodyPr anchor="ctr">
            <a:normAutofit/>
          </a:bodyPr>
          <a:lstStyle/>
          <a:p>
            <a:r>
              <a:rPr lang="en-US" sz="3600"/>
              <a:t>Conclusion : Une </a:t>
            </a:r>
            <a:r>
              <a:rPr lang="en-US" sz="3600" err="1"/>
              <a:t>potentielle</a:t>
            </a:r>
            <a:r>
              <a:rPr lang="en-US" sz="3600"/>
              <a:t> </a:t>
            </a:r>
            <a:r>
              <a:rPr lang="en-US" sz="3600" err="1"/>
              <a:t>ouverture</a:t>
            </a:r>
            <a:r>
              <a:rPr lang="en-US" sz="3600"/>
              <a:t>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DA76-5FDC-9174-5E23-3B4CB6EE9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02" y="2064544"/>
            <a:ext cx="5549354" cy="468868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latin typeface="Arial"/>
                <a:ea typeface="Calibri"/>
                <a:cs typeface="Arial"/>
              </a:rPr>
              <a:t>Un </a:t>
            </a:r>
            <a:r>
              <a:rPr lang="en-US" sz="2000" dirty="0" err="1">
                <a:latin typeface="Arial"/>
                <a:ea typeface="Calibri"/>
                <a:cs typeface="Arial"/>
              </a:rPr>
              <a:t>jardin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 err="1">
                <a:latin typeface="Arial"/>
                <a:ea typeface="Calibri"/>
                <a:cs typeface="Arial"/>
              </a:rPr>
              <a:t>pédagogique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 err="1">
                <a:latin typeface="Arial"/>
                <a:ea typeface="Calibri"/>
                <a:cs typeface="Arial"/>
              </a:rPr>
              <a:t>permet</a:t>
            </a:r>
            <a:r>
              <a:rPr lang="en-US" sz="2000" dirty="0">
                <a:latin typeface="Arial"/>
                <a:ea typeface="Calibri"/>
                <a:cs typeface="Arial"/>
              </a:rPr>
              <a:t> à </a:t>
            </a:r>
            <a:r>
              <a:rPr lang="en-US" sz="2000" dirty="0" err="1">
                <a:latin typeface="Arial"/>
                <a:ea typeface="Calibri"/>
                <a:cs typeface="Arial"/>
              </a:rPr>
              <a:t>certains</a:t>
            </a:r>
            <a:r>
              <a:rPr lang="en-US" sz="2000" dirty="0">
                <a:latin typeface="Arial"/>
                <a:ea typeface="Calibri"/>
                <a:cs typeface="Arial"/>
              </a:rPr>
              <a:t> enfants </a:t>
            </a:r>
            <a:r>
              <a:rPr lang="en-US" sz="2000" dirty="0" err="1">
                <a:latin typeface="Arial"/>
                <a:ea typeface="Calibri"/>
                <a:cs typeface="Arial"/>
              </a:rPr>
              <a:t>issus</a:t>
            </a:r>
            <a:r>
              <a:rPr lang="en-US" sz="2000" dirty="0">
                <a:latin typeface="Arial"/>
                <a:ea typeface="Calibri"/>
                <a:cs typeface="Arial"/>
              </a:rPr>
              <a:t> de </a:t>
            </a:r>
            <a:r>
              <a:rPr lang="en-US" sz="2000" dirty="0" err="1">
                <a:latin typeface="Arial"/>
                <a:ea typeface="Calibri"/>
                <a:cs typeface="Arial"/>
              </a:rPr>
              <a:t>familles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 err="1">
                <a:latin typeface="Arial"/>
                <a:ea typeface="Calibri"/>
                <a:cs typeface="Arial"/>
              </a:rPr>
              <a:t>modestes</a:t>
            </a:r>
            <a:r>
              <a:rPr lang="en-US" sz="2000" dirty="0">
                <a:latin typeface="Arial"/>
                <a:ea typeface="Calibri"/>
                <a:cs typeface="Arial"/>
              </a:rPr>
              <a:t> un </a:t>
            </a:r>
            <a:r>
              <a:rPr lang="en-US" sz="2000" dirty="0" err="1">
                <a:latin typeface="Arial"/>
                <a:ea typeface="Calibri"/>
                <a:cs typeface="Arial"/>
              </a:rPr>
              <a:t>accès</a:t>
            </a:r>
            <a:r>
              <a:rPr lang="en-US" sz="2000" dirty="0">
                <a:latin typeface="Arial"/>
                <a:ea typeface="Calibri"/>
                <a:cs typeface="Arial"/>
              </a:rPr>
              <a:t> à de la nature peu </a:t>
            </a:r>
            <a:r>
              <a:rPr lang="en-US" sz="2000" dirty="0" err="1">
                <a:latin typeface="Arial"/>
                <a:ea typeface="Calibri"/>
                <a:cs typeface="Arial"/>
              </a:rPr>
              <a:t>fréquent</a:t>
            </a:r>
            <a:r>
              <a:rPr lang="en-US" sz="2000" dirty="0">
                <a:latin typeface="Arial"/>
                <a:ea typeface="Calibri"/>
                <a:cs typeface="Arial"/>
              </a:rPr>
              <a:t> par </a:t>
            </a:r>
            <a:r>
              <a:rPr lang="en-US" sz="2000" dirty="0" err="1">
                <a:latin typeface="Arial"/>
                <a:ea typeface="Calibri"/>
                <a:cs typeface="Arial"/>
              </a:rPr>
              <a:t>ailleurs</a:t>
            </a:r>
            <a:endParaRPr lang="en-US" sz="2000" dirty="0">
              <a:latin typeface="Arial"/>
              <a:ea typeface="Calibri"/>
              <a:cs typeface="Arial"/>
            </a:endParaRPr>
          </a:p>
          <a:p>
            <a:endParaRPr lang="en-US" sz="2000" dirty="0">
              <a:latin typeface="Arial"/>
              <a:ea typeface="Calibri"/>
              <a:cs typeface="Arial"/>
            </a:endParaRPr>
          </a:p>
          <a:p>
            <a:r>
              <a:rPr lang="en-US" sz="2000" dirty="0">
                <a:latin typeface="Arial"/>
                <a:ea typeface="Calibri"/>
                <a:cs typeface="Arial"/>
              </a:rPr>
              <a:t>Une </a:t>
            </a:r>
            <a:r>
              <a:rPr lang="en-US" sz="2000" dirty="0" err="1">
                <a:latin typeface="Arial"/>
                <a:ea typeface="Calibri"/>
                <a:cs typeface="Arial"/>
              </a:rPr>
              <a:t>méthode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 err="1">
                <a:latin typeface="Arial"/>
                <a:ea typeface="Calibri"/>
                <a:cs typeface="Arial"/>
              </a:rPr>
              <a:t>pédagogique</a:t>
            </a:r>
            <a:r>
              <a:rPr lang="en-US" sz="2000" dirty="0">
                <a:latin typeface="Arial"/>
                <a:ea typeface="Calibri"/>
                <a:cs typeface="Arial"/>
              </a:rPr>
              <a:t> inclusive, </a:t>
            </a:r>
            <a:r>
              <a:rPr lang="en-US" sz="2000" dirty="0" err="1">
                <a:latin typeface="Arial"/>
                <a:ea typeface="Calibri"/>
                <a:cs typeface="Arial"/>
              </a:rPr>
              <a:t>notamment</a:t>
            </a:r>
            <a:r>
              <a:rPr lang="en-US" sz="2000" dirty="0">
                <a:latin typeface="Arial"/>
                <a:ea typeface="Calibri"/>
                <a:cs typeface="Arial"/>
              </a:rPr>
              <a:t> pour des </a:t>
            </a:r>
            <a:r>
              <a:rPr lang="en-US" sz="2000" dirty="0" err="1">
                <a:latin typeface="Arial"/>
                <a:ea typeface="Calibri"/>
                <a:cs typeface="Arial"/>
              </a:rPr>
              <a:t>élèves</a:t>
            </a:r>
            <a:r>
              <a:rPr lang="en-US" sz="2000" dirty="0">
                <a:latin typeface="Arial"/>
                <a:ea typeface="Calibri"/>
                <a:cs typeface="Arial"/>
              </a:rPr>
              <a:t> allophones </a:t>
            </a:r>
          </a:p>
          <a:p>
            <a:r>
              <a:rPr lang="en-US" sz="2000" dirty="0">
                <a:latin typeface="Arial"/>
                <a:ea typeface="Calibri"/>
                <a:cs typeface="Arial"/>
              </a:rPr>
              <a:t>Une </a:t>
            </a:r>
            <a:r>
              <a:rPr lang="en-US" sz="2000" dirty="0" err="1">
                <a:latin typeface="Arial"/>
                <a:ea typeface="Calibri"/>
                <a:cs typeface="Arial"/>
              </a:rPr>
              <a:t>envie</a:t>
            </a:r>
            <a:r>
              <a:rPr lang="en-US" sz="2000" dirty="0">
                <a:latin typeface="Arial"/>
                <a:ea typeface="Calibri"/>
                <a:cs typeface="Arial"/>
              </a:rPr>
              <a:t> visible de </a:t>
            </a:r>
            <a:r>
              <a:rPr lang="en-US" sz="2000" dirty="0" err="1">
                <a:latin typeface="Arial"/>
                <a:ea typeface="Calibri"/>
                <a:cs typeface="Arial"/>
              </a:rPr>
              <a:t>l'APE</a:t>
            </a:r>
            <a:r>
              <a:rPr lang="en-US" sz="2000" dirty="0">
                <a:latin typeface="Arial"/>
                <a:ea typeface="Calibri"/>
                <a:cs typeface="Arial"/>
              </a:rPr>
              <a:t> de </a:t>
            </a:r>
            <a:r>
              <a:rPr lang="en-US" sz="2000" dirty="0" err="1">
                <a:latin typeface="Arial"/>
                <a:ea typeface="Calibri"/>
                <a:cs typeface="Arial"/>
              </a:rPr>
              <a:t>s'engager</a:t>
            </a:r>
            <a:r>
              <a:rPr lang="en-US" sz="2000" dirty="0">
                <a:latin typeface="Arial"/>
                <a:ea typeface="Calibri"/>
                <a:cs typeface="Arial"/>
              </a:rPr>
              <a:t> dans le </a:t>
            </a:r>
            <a:r>
              <a:rPr lang="en-US" sz="2000" dirty="0" err="1">
                <a:latin typeface="Arial"/>
                <a:ea typeface="Calibri"/>
                <a:cs typeface="Arial"/>
              </a:rPr>
              <a:t>projet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 err="1">
                <a:latin typeface="Arial"/>
                <a:ea typeface="Calibri"/>
                <a:cs typeface="Arial"/>
              </a:rPr>
              <a:t>jardin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</a:p>
          <a:p>
            <a:endParaRPr lang="en-US" sz="2000" dirty="0">
              <a:latin typeface="Arial"/>
              <a:ea typeface="Calibri"/>
              <a:cs typeface="Arial"/>
            </a:endParaRPr>
          </a:p>
          <a:p>
            <a:r>
              <a:rPr lang="en-US" sz="2000" dirty="0">
                <a:latin typeface="Arial"/>
                <a:ea typeface="Calibri"/>
                <a:cs typeface="Arial"/>
              </a:rPr>
              <a:t>Une </a:t>
            </a:r>
            <a:r>
              <a:rPr lang="en-US" sz="2000" dirty="0" err="1">
                <a:latin typeface="Arial"/>
                <a:ea typeface="Calibri"/>
                <a:cs typeface="Arial"/>
              </a:rPr>
              <a:t>difficulté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 err="1">
                <a:latin typeface="Arial"/>
                <a:ea typeface="Calibri"/>
                <a:cs typeface="Arial"/>
              </a:rPr>
              <a:t>potentielle</a:t>
            </a:r>
            <a:r>
              <a:rPr lang="en-US" sz="2000" dirty="0">
                <a:latin typeface="Arial"/>
                <a:ea typeface="Calibri"/>
                <a:cs typeface="Arial"/>
              </a:rPr>
              <a:t> des équipes </a:t>
            </a:r>
            <a:r>
              <a:rPr lang="en-US" sz="2000" dirty="0" err="1">
                <a:latin typeface="Arial"/>
                <a:ea typeface="Calibri"/>
                <a:cs typeface="Arial"/>
              </a:rPr>
              <a:t>péagogiques</a:t>
            </a:r>
            <a:r>
              <a:rPr lang="en-US" sz="2000" dirty="0">
                <a:latin typeface="Arial"/>
                <a:ea typeface="Calibri"/>
                <a:cs typeface="Arial"/>
              </a:rPr>
              <a:t> à </a:t>
            </a:r>
            <a:r>
              <a:rPr lang="en-US" sz="2000" dirty="0" err="1">
                <a:latin typeface="Arial"/>
                <a:ea typeface="Calibri"/>
                <a:cs typeface="Arial"/>
              </a:rPr>
              <a:t>trouver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 err="1">
                <a:latin typeface="Arial"/>
                <a:ea typeface="Calibri"/>
                <a:cs typeface="Arial"/>
              </a:rPr>
              <a:t>suffisamment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 err="1">
                <a:latin typeface="Arial"/>
                <a:ea typeface="Calibri"/>
                <a:cs typeface="Arial"/>
              </a:rPr>
              <a:t>d’encadrants</a:t>
            </a:r>
            <a:r>
              <a:rPr lang="en-US" sz="2000" dirty="0">
                <a:latin typeface="Arial"/>
                <a:ea typeface="Calibri"/>
                <a:cs typeface="Arial"/>
              </a:rPr>
              <a:t> pour </a:t>
            </a:r>
            <a:r>
              <a:rPr lang="en-US" sz="2000" dirty="0" err="1">
                <a:latin typeface="Arial"/>
                <a:ea typeface="Calibri"/>
                <a:cs typeface="Arial"/>
              </a:rPr>
              <a:t>animer</a:t>
            </a:r>
            <a:r>
              <a:rPr lang="en-US" sz="2000" dirty="0">
                <a:latin typeface="Arial"/>
                <a:ea typeface="Calibri"/>
                <a:cs typeface="Arial"/>
              </a:rPr>
              <a:t> les </a:t>
            </a:r>
            <a:r>
              <a:rPr lang="en-US" sz="2000" dirty="0" err="1">
                <a:latin typeface="Arial"/>
                <a:ea typeface="Calibri"/>
                <a:cs typeface="Arial"/>
              </a:rPr>
              <a:t>élèves</a:t>
            </a:r>
            <a:r>
              <a:rPr lang="en-US" sz="2000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 err="1">
                <a:latin typeface="Arial"/>
                <a:ea typeface="Calibri"/>
                <a:cs typeface="Arial"/>
              </a:rPr>
              <a:t>en</a:t>
            </a:r>
            <a:r>
              <a:rPr lang="en-US" sz="2000" dirty="0">
                <a:latin typeface="Arial"/>
                <a:ea typeface="Calibri"/>
                <a:cs typeface="Arial"/>
              </a:rPr>
              <a:t> petits </a:t>
            </a:r>
            <a:r>
              <a:rPr lang="en-US" sz="2000" dirty="0" err="1">
                <a:latin typeface="Arial"/>
                <a:ea typeface="Calibri"/>
                <a:cs typeface="Arial"/>
              </a:rPr>
              <a:t>groupes</a:t>
            </a:r>
            <a:r>
              <a:rPr lang="en-US" sz="2000" dirty="0">
                <a:latin typeface="Arial"/>
                <a:ea typeface="Calibri"/>
                <a:cs typeface="Arial"/>
              </a:rPr>
              <a:t> au Jardin</a:t>
            </a:r>
          </a:p>
          <a:p>
            <a:pPr marL="0" indent="0" algn="ctr">
              <a:buNone/>
            </a:pPr>
            <a:r>
              <a:rPr lang="en-US" sz="1800" i="1" dirty="0">
                <a:latin typeface="Arial"/>
                <a:ea typeface="Calibri"/>
                <a:cs typeface="Arial"/>
              </a:rPr>
              <a:t> </a:t>
            </a:r>
            <a:r>
              <a:rPr lang="en-US" sz="24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Occasion de mobiliser les parents?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endParaRPr lang="en-US" sz="2400" i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 sz="1800" dirty="0">
              <a:latin typeface="Arial"/>
              <a:ea typeface="Calibri"/>
              <a:cs typeface="Arial"/>
            </a:endParaRPr>
          </a:p>
          <a:p>
            <a:pPr marL="0" indent="0">
              <a:buNone/>
            </a:pPr>
            <a:endParaRPr lang="en-US" sz="1700" dirty="0">
              <a:latin typeface="Aptos"/>
              <a:ea typeface="Calibri"/>
              <a:cs typeface="Arial"/>
            </a:endParaRPr>
          </a:p>
          <a:p>
            <a:pPr marL="0" indent="0">
              <a:buNone/>
            </a:pPr>
            <a:endParaRPr lang="en-US" sz="1700" dirty="0">
              <a:latin typeface="Aptos"/>
              <a:ea typeface="Calibri"/>
              <a:cs typeface="Arial"/>
            </a:endParaRPr>
          </a:p>
          <a:p>
            <a:pPr marL="0" indent="0">
              <a:buNone/>
            </a:pPr>
            <a:endParaRPr lang="en-US" sz="1700" dirty="0">
              <a:latin typeface="Aptos"/>
              <a:ea typeface="Calibri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BEAF3-D6CB-621E-1A73-15CA35A3C6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21" r="100"/>
          <a:stretch>
            <a:fillRect/>
          </a:stretch>
        </p:blipFill>
        <p:spPr>
          <a:xfrm>
            <a:off x="7734114" y="12304"/>
            <a:ext cx="4457094" cy="6743304"/>
          </a:xfrm>
          <a:custGeom>
            <a:avLst/>
            <a:gdLst/>
            <a:ahLst/>
            <a:cxnLst/>
            <a:rect l="l" t="t" r="r" b="b"/>
            <a:pathLst>
              <a:path w="4760702" h="6856413">
                <a:moveTo>
                  <a:pt x="0" y="0"/>
                </a:moveTo>
                <a:lnTo>
                  <a:pt x="4760702" y="0"/>
                </a:lnTo>
                <a:lnTo>
                  <a:pt x="4760702" y="6856413"/>
                </a:lnTo>
                <a:lnTo>
                  <a:pt x="168269" y="6856413"/>
                </a:lnTo>
                <a:lnTo>
                  <a:pt x="228520" y="6494592"/>
                </a:lnTo>
                <a:cubicBezTo>
                  <a:pt x="521784" y="4449343"/>
                  <a:pt x="126947" y="2404092"/>
                  <a:pt x="14408" y="358842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6F0DA-E781-62EB-6CCA-26E79D0A9300}"/>
              </a:ext>
            </a:extLst>
          </p:cNvPr>
          <p:cNvSpPr txBox="1"/>
          <p:nvPr/>
        </p:nvSpPr>
        <p:spPr>
          <a:xfrm>
            <a:off x="8699195" y="5216276"/>
            <a:ext cx="326967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Merci de nous avoir écoutées !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4533AB-ABE6-BF85-8BBD-60F4529EDC1F}"/>
              </a:ext>
            </a:extLst>
          </p:cNvPr>
          <p:cNvSpPr/>
          <p:nvPr/>
        </p:nvSpPr>
        <p:spPr>
          <a:xfrm>
            <a:off x="5720556" y="1421013"/>
            <a:ext cx="2756297" cy="43338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souvent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temps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décharge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pour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animer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ateliers-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à un moment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donné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temps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décharge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diminue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peut-être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avoir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besoin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plus de parents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aussi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“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Olive)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9419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EA465-3228-B83D-A6DB-642F2950F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EFBE3-3B1E-02E8-900E-1A521679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644" y="2664066"/>
            <a:ext cx="6210300" cy="3429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A24E5EB-B025-C745-7088-3065FD05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355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/>
              <a:t>Notre point de départ</a:t>
            </a:r>
            <a:endParaRPr lang="en-Z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82B36-6D5F-C9F5-3143-11F8895794C0}"/>
              </a:ext>
            </a:extLst>
          </p:cNvPr>
          <p:cNvSpPr txBox="1"/>
          <p:nvPr/>
        </p:nvSpPr>
        <p:spPr>
          <a:xfrm>
            <a:off x="1310551" y="1178775"/>
            <a:ext cx="9570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« Trois histoires de Jardin pédagogique », Documentaire créé par L Gillet, A </a:t>
            </a:r>
            <a:r>
              <a:rPr lang="fr-FR" sz="2400" dirty="0" err="1"/>
              <a:t>Lenomand</a:t>
            </a:r>
            <a:r>
              <a:rPr lang="fr-FR" sz="2400" dirty="0"/>
              <a:t>, &amp; A Bertrand 2024 (AMU &amp; Atelier Marseille 4-5) </a:t>
            </a:r>
            <a:endParaRPr lang="en-ZA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99C25B-04CC-1EB9-8DBA-1C82E0AA621E}"/>
              </a:ext>
            </a:extLst>
          </p:cNvPr>
          <p:cNvSpPr txBox="1"/>
          <p:nvPr/>
        </p:nvSpPr>
        <p:spPr>
          <a:xfrm>
            <a:off x="5831644" y="6165057"/>
            <a:ext cx="6210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hlinkClick r:id="rId3"/>
              </a:rPr>
              <a:t>https://atelier4-5.mmsh.fr/index.php/documents/video-trois-histoires-de-jardin-pedagogique-marseille</a:t>
            </a:r>
            <a:endParaRPr lang="en-ZA" sz="1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B68A93-237B-0EF1-DC99-9AC541965BA3}"/>
              </a:ext>
            </a:extLst>
          </p:cNvPr>
          <p:cNvSpPr/>
          <p:nvPr/>
        </p:nvSpPr>
        <p:spPr>
          <a:xfrm>
            <a:off x="35755" y="2354903"/>
            <a:ext cx="5681588" cy="42718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« Le soir moi je vois sortir </a:t>
            </a:r>
            <a:r>
              <a:rPr lang="fr-FR" b="1" dirty="0">
                <a:solidFill>
                  <a:schemeClr val="tx1"/>
                </a:solidFill>
              </a:rPr>
              <a:t>les enfants et ils vont montrer à leurs parents ce qu’ils ont fait</a:t>
            </a:r>
            <a:r>
              <a:rPr lang="fr-FR" dirty="0">
                <a:solidFill>
                  <a:schemeClr val="tx1"/>
                </a:solidFill>
              </a:rPr>
              <a:t>, donc ils parlent aussi du jardin.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Il y a des parents qui viennent récupérer les enfants, qui ne leur parlent pas trop … En sortant, des enfants pour lesquels c’est le cas, hop on tire papa, on tire maman par la main, on va montrer, « voila ce que j’ai fait, qu’est ce que c’est, à ben j’ai oublié, viens on va demander à Julia ».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Ils reviennent, me demandent. </a:t>
            </a:r>
            <a:r>
              <a:rPr lang="fr-FR" b="1" dirty="0">
                <a:solidFill>
                  <a:schemeClr val="tx1"/>
                </a:solidFill>
              </a:rPr>
              <a:t>On explique, et on discute. Et ça crée toute une vie de l’école </a:t>
            </a:r>
            <a:r>
              <a:rPr lang="fr-FR" dirty="0">
                <a:solidFill>
                  <a:schemeClr val="tx1"/>
                </a:solidFill>
              </a:rPr>
              <a:t>» </a:t>
            </a:r>
          </a:p>
          <a:p>
            <a:endParaRPr lang="fr-FR" sz="800" dirty="0">
              <a:solidFill>
                <a:schemeClr val="tx1"/>
              </a:solidFill>
            </a:endParaRPr>
          </a:p>
          <a:p>
            <a:r>
              <a:rPr lang="fr-FR" sz="1600" dirty="0">
                <a:solidFill>
                  <a:schemeClr val="tx1"/>
                </a:solidFill>
              </a:rPr>
              <a:t>(Mme Olive, directrice école maternelle Ste Sophie, 2024)</a:t>
            </a:r>
            <a:endParaRPr lang="en-Z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1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B06A04C-7EFF-46DB-9E87-195C1D86592A}"/>
              </a:ext>
            </a:extLst>
          </p:cNvPr>
          <p:cNvSpPr txBox="1">
            <a:spLocks/>
          </p:cNvSpPr>
          <p:nvPr/>
        </p:nvSpPr>
        <p:spPr>
          <a:xfrm>
            <a:off x="586740" y="799412"/>
            <a:ext cx="11018520" cy="10894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Le jardin pédagogique est-il ou peut-il être un levier de lien social entre école et familles, à l’école maternelle Ste Sophie?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D599D-0448-40A3-7DAB-310B794187E6}"/>
              </a:ext>
            </a:extLst>
          </p:cNvPr>
          <p:cNvSpPr txBox="1"/>
          <p:nvPr/>
        </p:nvSpPr>
        <p:spPr>
          <a:xfrm>
            <a:off x="586740" y="196948"/>
            <a:ext cx="1054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Questionnement et méthodologie</a:t>
            </a:r>
            <a:endParaRPr kumimoji="0" lang="en-ZA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68C42-900F-7948-402F-EF0D6F3EE471}"/>
              </a:ext>
            </a:extLst>
          </p:cNvPr>
          <p:cNvSpPr txBox="1"/>
          <p:nvPr/>
        </p:nvSpPr>
        <p:spPr>
          <a:xfrm>
            <a:off x="257127" y="2099408"/>
            <a:ext cx="7208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Notre plan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Le jardin pédagogique répond à un besoin dans une école défavorisée, au sein d’un quartier populaire et très minéralisé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Plusieurs projets de végétalisation se sont succédé dans l’école et autour – certains portés par les parents, d’autre par l’école, sans réelle coordination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L’école investit aujourd’hui activement son projet de jardin pédagogique – de petite taille, vu les moyens humains réduits, mais sans faire appel aux parents, alors qu’un encadrement adulte supplémentaire serait probablement utile.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5E9372-4E25-4AA9-FAD2-791CC6E2D41B}"/>
              </a:ext>
            </a:extLst>
          </p:cNvPr>
          <p:cNvSpPr/>
          <p:nvPr/>
        </p:nvSpPr>
        <p:spPr>
          <a:xfrm>
            <a:off x="7638757" y="1888863"/>
            <a:ext cx="4296116" cy="45822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Méthodologie </a:t>
            </a:r>
            <a:endParaRPr lang="fr-FR" sz="20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visites le 24/04/2025 et le 02/05/2025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Observation d’une séance au jardin le 02/05/2025</a:t>
            </a:r>
            <a:endParaRPr lang="fr-FR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ntretiens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réalisés avec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directrice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Deux membres de l’APE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ATSEM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parents (attendant hors de l’école)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Difficultés à interroger les parents: hâte, timidité</a:t>
            </a:r>
          </a:p>
        </p:txBody>
      </p:sp>
    </p:spTree>
    <p:extLst>
      <p:ext uri="{BB962C8B-B14F-4D97-AF65-F5344CB8AC3E}">
        <p14:creationId xmlns:p14="http://schemas.microsoft.com/office/powerpoint/2010/main" val="99134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D9C70-6D90-E31C-4543-50E9A932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91" y="10392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2500" b="1" dirty="0"/>
              <a:t>1 - Un </a:t>
            </a:r>
            <a:r>
              <a:rPr lang="en-US" sz="2500" b="1" dirty="0" err="1"/>
              <a:t>jardin</a:t>
            </a:r>
            <a:r>
              <a:rPr lang="en-US" sz="2500" b="1" dirty="0"/>
              <a:t> </a:t>
            </a:r>
            <a:r>
              <a:rPr lang="en-US" sz="2500" b="1" dirty="0" err="1"/>
              <a:t>pédagogique</a:t>
            </a:r>
            <a:r>
              <a:rPr lang="en-US" sz="2500" b="1" dirty="0"/>
              <a:t> pour </a:t>
            </a:r>
            <a:r>
              <a:rPr lang="en-US" sz="2500" b="1" dirty="0" err="1"/>
              <a:t>une</a:t>
            </a:r>
            <a:r>
              <a:rPr lang="en-US" sz="2500" b="1" dirty="0"/>
              <a:t> petite école de quartier </a:t>
            </a:r>
            <a:r>
              <a:rPr lang="en-US" sz="2500" b="1" dirty="0" err="1"/>
              <a:t>populaire</a:t>
            </a:r>
            <a:endParaRPr lang="en-US" sz="2500" b="1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27024-0DF9-F17D-7578-238D08935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82" y="1265532"/>
            <a:ext cx="5695859" cy="2968844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1800" dirty="0"/>
              <a:t>Une école </a:t>
            </a:r>
            <a:r>
              <a:rPr lang="en-US" sz="1800" dirty="0" err="1"/>
              <a:t>recevant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majorité</a:t>
            </a:r>
            <a:r>
              <a:rPr lang="en-US" sz="1800" dirty="0"/>
              <a:t> un public </a:t>
            </a:r>
            <a:r>
              <a:rPr lang="en-US" sz="1800" dirty="0" err="1"/>
              <a:t>populaire</a:t>
            </a:r>
            <a:endParaRPr lang="en-US" sz="1800" dirty="0"/>
          </a:p>
          <a:p>
            <a:r>
              <a:rPr lang="en-US" sz="1800" dirty="0"/>
              <a:t>Un quartier </a:t>
            </a:r>
            <a:r>
              <a:rPr lang="en-US" sz="1800" dirty="0" err="1"/>
              <a:t>minéralisé</a:t>
            </a:r>
            <a:r>
              <a:rPr lang="en-US" sz="1800" dirty="0"/>
              <a:t>, </a:t>
            </a:r>
            <a:r>
              <a:rPr lang="en-US" sz="1800" dirty="0" err="1"/>
              <a:t>en</a:t>
            </a:r>
            <a:r>
              <a:rPr lang="en-US" sz="1800" dirty="0"/>
              <a:t> manque </a:t>
            </a:r>
            <a:r>
              <a:rPr lang="en-US" sz="1800" dirty="0" err="1"/>
              <a:t>d'espaces</a:t>
            </a:r>
            <a:r>
              <a:rPr lang="en-US" sz="1800" dirty="0"/>
              <a:t> verts et </a:t>
            </a:r>
            <a:r>
              <a:rPr lang="en-US" sz="1800" dirty="0" err="1"/>
              <a:t>d’espaces</a:t>
            </a:r>
            <a:r>
              <a:rPr lang="en-US" sz="1800" dirty="0"/>
              <a:t> publics</a:t>
            </a:r>
          </a:p>
          <a:p>
            <a:r>
              <a:rPr lang="en-US" sz="1800" dirty="0"/>
              <a:t>Une école qui faute </a:t>
            </a:r>
            <a:r>
              <a:rPr lang="en-US" sz="1800" dirty="0" err="1"/>
              <a:t>d’espace</a:t>
            </a:r>
            <a:r>
              <a:rPr lang="en-US" sz="1800" dirty="0"/>
              <a:t> </a:t>
            </a:r>
            <a:r>
              <a:rPr lang="en-US" sz="1800" dirty="0" err="1"/>
              <a:t>intérieur</a:t>
            </a:r>
            <a:r>
              <a:rPr lang="en-US" sz="1800" dirty="0"/>
              <a:t>, </a:t>
            </a:r>
            <a:r>
              <a:rPr lang="en-US" sz="1800" dirty="0" err="1"/>
              <a:t>développe</a:t>
            </a:r>
            <a:r>
              <a:rPr lang="en-US" sz="1800" dirty="0"/>
              <a:t> un </a:t>
            </a:r>
            <a:r>
              <a:rPr lang="en-US" sz="1800" dirty="0" err="1"/>
              <a:t>jardin</a:t>
            </a:r>
            <a:r>
              <a:rPr lang="en-US" sz="1800" dirty="0"/>
              <a:t> </a:t>
            </a:r>
            <a:r>
              <a:rPr lang="en-US" sz="1800" dirty="0" err="1"/>
              <a:t>pédagogique</a:t>
            </a:r>
            <a:r>
              <a:rPr lang="en-US" sz="1800" dirty="0"/>
              <a:t> dans de petits bacs potagers.</a:t>
            </a:r>
          </a:p>
          <a:p>
            <a:r>
              <a:rPr lang="en-US" sz="1800" dirty="0"/>
              <a:t>Mais un </a:t>
            </a:r>
            <a:r>
              <a:rPr lang="en-US" sz="1800" dirty="0" err="1"/>
              <a:t>ancien</a:t>
            </a:r>
            <a:r>
              <a:rPr lang="en-US" sz="1800" dirty="0"/>
              <a:t> Jardin </a:t>
            </a:r>
            <a:r>
              <a:rPr lang="en-US" sz="1800" dirty="0" err="1"/>
              <a:t>pédagogique</a:t>
            </a:r>
            <a:r>
              <a:rPr lang="en-US" sz="1800" dirty="0"/>
              <a:t> </a:t>
            </a:r>
            <a:r>
              <a:rPr lang="en-US" sz="1800" dirty="0" err="1"/>
              <a:t>développé</a:t>
            </a:r>
            <a:r>
              <a:rPr lang="en-US" sz="1800" dirty="0"/>
              <a:t> par la </a:t>
            </a:r>
            <a:r>
              <a:rPr lang="en-US" sz="1800" dirty="0" err="1"/>
              <a:t>mairie</a:t>
            </a:r>
            <a:r>
              <a:rPr lang="en-US" sz="1800" dirty="0"/>
              <a:t> centrale, aux bacs de taille peu </a:t>
            </a:r>
            <a:r>
              <a:rPr lang="en-US" sz="1800" dirty="0" err="1"/>
              <a:t>adaptée</a:t>
            </a:r>
            <a:r>
              <a:rPr lang="en-US" sz="1800" dirty="0"/>
              <a:t> à </a:t>
            </a:r>
            <a:r>
              <a:rPr lang="en-US" sz="1800" dirty="0" err="1"/>
              <a:t>l’âge</a:t>
            </a:r>
            <a:r>
              <a:rPr lang="en-US" sz="1800" dirty="0"/>
              <a:t> des enfants (abandon, usage </a:t>
            </a:r>
            <a:r>
              <a:rPr lang="en-US" sz="1800" dirty="0" err="1"/>
              <a:t>comme</a:t>
            </a:r>
            <a:r>
              <a:rPr lang="en-US" sz="1800" dirty="0"/>
              <a:t> parc à </a:t>
            </a:r>
            <a:r>
              <a:rPr lang="en-US" sz="1800" dirty="0" err="1"/>
              <a:t>tortues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Connaissance</a:t>
            </a:r>
            <a:r>
              <a:rPr lang="en-US" sz="1800" dirty="0"/>
              <a:t> du Jardin et participation des parents: </a:t>
            </a:r>
            <a:r>
              <a:rPr lang="en-US" sz="1800" dirty="0" err="1"/>
              <a:t>contrastée</a:t>
            </a:r>
            <a:r>
              <a:rPr lang="en-US" sz="1800" dirty="0"/>
              <a:t> entre </a:t>
            </a:r>
            <a:r>
              <a:rPr lang="en-US" sz="1800" dirty="0" err="1"/>
              <a:t>familles</a:t>
            </a:r>
            <a:r>
              <a:rPr lang="en-US" sz="1800" dirty="0"/>
              <a:t> de classes </a:t>
            </a:r>
            <a:r>
              <a:rPr lang="en-US" sz="1800" dirty="0" err="1"/>
              <a:t>moyennes</a:t>
            </a:r>
            <a:r>
              <a:rPr lang="en-US" sz="1800" dirty="0"/>
              <a:t> et </a:t>
            </a:r>
            <a:r>
              <a:rPr lang="en-US" sz="1800" dirty="0" err="1"/>
              <a:t>familles</a:t>
            </a:r>
            <a:r>
              <a:rPr lang="en-US" sz="1800" dirty="0"/>
              <a:t> </a:t>
            </a:r>
            <a:r>
              <a:rPr lang="en-US" sz="1800" dirty="0" err="1"/>
              <a:t>modestes</a:t>
            </a:r>
            <a:r>
              <a:rPr lang="en-US" sz="1800" dirty="0"/>
              <a:t> ?</a:t>
            </a:r>
          </a:p>
          <a:p>
            <a:pPr marL="0" indent="0">
              <a:buNone/>
            </a:pPr>
            <a:endParaRPr lang="en-US" sz="1400" dirty="0">
              <a:latin typeface="Aptos"/>
              <a:cs typeface="Times New Roman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C28F6-7353-7701-83BD-7736EE92C2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17" r="4" b="5507"/>
          <a:stretch>
            <a:fillRect/>
          </a:stretch>
        </p:blipFill>
        <p:spPr>
          <a:xfrm>
            <a:off x="6308723" y="10392"/>
            <a:ext cx="5896033" cy="3496656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ACCD8-45AC-10D6-05B5-8CCA547142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32" b="-4"/>
          <a:stretch>
            <a:fillRect/>
          </a:stretch>
        </p:blipFill>
        <p:spPr>
          <a:xfrm>
            <a:off x="6308723" y="3491994"/>
            <a:ext cx="5894169" cy="33569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474425-56AD-5CA5-C694-7BA6859286B3}"/>
              </a:ext>
            </a:extLst>
          </p:cNvPr>
          <p:cNvSpPr/>
          <p:nvPr/>
        </p:nvSpPr>
        <p:spPr>
          <a:xfrm>
            <a:off x="355196" y="4234376"/>
            <a:ext cx="5271881" cy="21946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 a beaucoup de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familles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où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seul un des deux parents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travaille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voire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 du tout. Il y a pas mal de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chômage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Pas mal de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mamans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toutes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seules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aussi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Après,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c'est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varié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On a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quelques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familles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peu plus sur des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catégories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socio-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professionnelles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un peu plus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élevées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Mais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c'est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poignée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."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Mme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Olive,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directrice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429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0C9DB-187A-78C6-90D3-8AE6267A3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310C-2F25-9F4A-135D-FA4B9D74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83" y="270883"/>
            <a:ext cx="4967619" cy="922123"/>
          </a:xfr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500" b="1" dirty="0"/>
              <a:t> </a:t>
            </a:r>
            <a:r>
              <a:rPr lang="en-US" sz="2500" b="1" dirty="0">
                <a:solidFill>
                  <a:srgbClr val="000000"/>
                </a:solidFill>
                <a:latin typeface="Aptos Display"/>
              </a:rPr>
              <a:t>Un </a:t>
            </a:r>
            <a:r>
              <a:rPr lang="en-US" sz="2500" b="1" dirty="0" err="1">
                <a:solidFill>
                  <a:srgbClr val="000000"/>
                </a:solidFill>
                <a:latin typeface="Aptos Display"/>
              </a:rPr>
              <a:t>projet</a:t>
            </a:r>
            <a:r>
              <a:rPr lang="en-US" sz="2500" b="1" dirty="0">
                <a:solidFill>
                  <a:srgbClr val="000000"/>
                </a:solidFill>
                <a:latin typeface="Aptos Display"/>
              </a:rPr>
              <a:t> de </a:t>
            </a:r>
            <a:r>
              <a:rPr lang="en-US" sz="2500" b="1" dirty="0" err="1">
                <a:solidFill>
                  <a:srgbClr val="000000"/>
                </a:solidFill>
                <a:latin typeface="Aptos Display"/>
              </a:rPr>
              <a:t>l'école</a:t>
            </a:r>
            <a:r>
              <a:rPr lang="en-US" sz="2500" b="1" dirty="0">
                <a:solidFill>
                  <a:srgbClr val="000000"/>
                </a:solidFill>
                <a:latin typeface="Aptos Display"/>
              </a:rPr>
              <a:t> peu </a:t>
            </a:r>
            <a:r>
              <a:rPr lang="en-US" sz="2500" b="1" dirty="0" err="1">
                <a:solidFill>
                  <a:srgbClr val="000000"/>
                </a:solidFill>
                <a:latin typeface="Aptos Display"/>
              </a:rPr>
              <a:t>connu</a:t>
            </a:r>
            <a:r>
              <a:rPr lang="en-US" sz="2500" b="1" dirty="0">
                <a:solidFill>
                  <a:srgbClr val="000000"/>
                </a:solidFill>
                <a:latin typeface="Aptos Display"/>
              </a:rPr>
              <a:t> de </a:t>
            </a:r>
            <a:r>
              <a:rPr lang="en-US" sz="2500" b="1" dirty="0" err="1">
                <a:solidFill>
                  <a:srgbClr val="000000"/>
                </a:solidFill>
                <a:latin typeface="Aptos Display"/>
              </a:rPr>
              <a:t>certains</a:t>
            </a:r>
            <a:r>
              <a:rPr lang="en-US" sz="2500" b="1" dirty="0">
                <a:solidFill>
                  <a:srgbClr val="000000"/>
                </a:solidFill>
                <a:latin typeface="Aptos Display"/>
              </a:rPr>
              <a:t> parents, </a:t>
            </a:r>
            <a:r>
              <a:rPr lang="en-US" sz="2500" b="1" dirty="0" err="1">
                <a:solidFill>
                  <a:srgbClr val="000000"/>
                </a:solidFill>
                <a:latin typeface="Aptos Display"/>
              </a:rPr>
              <a:t>notamment</a:t>
            </a:r>
            <a:r>
              <a:rPr lang="en-US" sz="2500" b="1" dirty="0">
                <a:solidFill>
                  <a:srgbClr val="000000"/>
                </a:solidFill>
                <a:latin typeface="Aptos Display"/>
              </a:rPr>
              <a:t> de classes </a:t>
            </a:r>
            <a:r>
              <a:rPr lang="en-US" sz="2500" b="1" dirty="0" err="1">
                <a:solidFill>
                  <a:srgbClr val="000000"/>
                </a:solidFill>
                <a:latin typeface="Aptos Display"/>
              </a:rPr>
              <a:t>populaires</a:t>
            </a:r>
            <a:endParaRPr lang="en-US" sz="2500" dirty="0">
              <a:solidFill>
                <a:srgbClr val="C82613"/>
              </a:solidFill>
              <a:latin typeface="Apto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E636AE-F3B7-1B10-8994-FAF3C058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2585951"/>
            <a:ext cx="4776211" cy="40011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J'en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vois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pas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l'utilité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jardin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, à part des petits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arbres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n'y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a rien”. </a:t>
            </a:r>
          </a:p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“A part pour les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journées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de dons, on ne nous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parle jamais“ </a:t>
            </a:r>
          </a:p>
          <a:p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"Je parle pas très bien français, je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n'ai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jamais entendu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parler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jardin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r>
              <a:rPr lang="fr-FR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 C’est bien beau leur truc de jardinage mais voilà, l’école manque de tout. »</a:t>
            </a:r>
          </a:p>
          <a:p>
            <a:r>
              <a:rPr lang="fr-FR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 Oui je connais, la directrice et le jardin. On devait amener des pots, et mon fils il a ramené des fraises. Ils sont parfaits dans cette école, très gentils »</a:t>
            </a:r>
            <a:endParaRPr lang="en-ZA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9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38" descr="Une image contenant habits, plein air, personne, plante&#10;&#10;Le contenu généré par l’IA peut être incorrect.">
            <a:extLst>
              <a:ext uri="{FF2B5EF4-FFF2-40B4-BE49-F238E27FC236}">
                <a16:creationId xmlns:a16="http://schemas.microsoft.com/office/drawing/2014/main" id="{31D26B52-37BD-BBE6-757D-C33819266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77" y="94957"/>
            <a:ext cx="6712338" cy="41513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93275B-F4DD-5053-BB5C-A5CB63982783}"/>
              </a:ext>
            </a:extLst>
          </p:cNvPr>
          <p:cNvSpPr txBox="1"/>
          <p:nvPr/>
        </p:nvSpPr>
        <p:spPr>
          <a:xfrm>
            <a:off x="5312277" y="4246286"/>
            <a:ext cx="67123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Nesrine </a:t>
            </a:r>
            <a:r>
              <a:rPr lang="fr-FR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Oissif</a:t>
            </a:r>
            <a:r>
              <a:rPr lang="fr-F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le 05/05/2025. Ancien jardin pédagogique, transformé </a:t>
            </a:r>
            <a:r>
              <a:rPr lang="fr-F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mini zoo. </a:t>
            </a:r>
            <a:r>
              <a:rPr lang="fr-F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directrice donne </a:t>
            </a:r>
            <a:r>
              <a:rPr lang="fr-F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</a:t>
            </a:r>
            <a:r>
              <a:rPr lang="fr-F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manger aux tortues. Certains enfants regardent, d’autres observent des insectes au sol.</a:t>
            </a: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1BAB6-1E19-4CBA-68FD-6713BE770A62}"/>
              </a:ext>
            </a:extLst>
          </p:cNvPr>
          <p:cNvSpPr txBox="1"/>
          <p:nvPr/>
        </p:nvSpPr>
        <p:spPr>
          <a:xfrm>
            <a:off x="344657" y="1662621"/>
            <a:ext cx="486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Discussion (en arabe) avec trois mères arabophones, qui attendent leur enfant dehors, sans entrer dans l’école </a:t>
            </a:r>
            <a:endParaRPr lang="en-ZA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E3B39-0726-E55F-93F1-948DDB98184E}"/>
              </a:ext>
            </a:extLst>
          </p:cNvPr>
          <p:cNvSpPr/>
          <p:nvPr/>
        </p:nvSpPr>
        <p:spPr>
          <a:xfrm>
            <a:off x="5270302" y="5104138"/>
            <a:ext cx="3355849" cy="14829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ysClr val="windowText" lastClr="000000"/>
                </a:solidFill>
              </a:rPr>
              <a:t>Echec de notre tentative d’interroger des parents qui sont entrés dans l’école chercher leur enfant (vendredi soir, date mal choisie)</a:t>
            </a:r>
            <a:endParaRPr lang="en-ZA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FFCF76-0045-0BB0-5FBE-06CB3A28BEC7}"/>
              </a:ext>
            </a:extLst>
          </p:cNvPr>
          <p:cNvSpPr/>
          <p:nvPr/>
        </p:nvSpPr>
        <p:spPr>
          <a:xfrm>
            <a:off x="8714232" y="5102352"/>
            <a:ext cx="3355848" cy="14829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ysClr val="windowText" lastClr="000000"/>
                </a:solidFill>
              </a:rPr>
              <a:t>Deux entretiens avec des responsables d’APE, CSP +, très investis dans le jardin: rôle moteur dans les mobilisations</a:t>
            </a:r>
            <a:endParaRPr lang="en-ZA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0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DED15-B608-9D1E-1353-BE7B4C99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" y="-189651"/>
            <a:ext cx="7312673" cy="1014324"/>
          </a:xfrm>
        </p:spPr>
        <p:txBody>
          <a:bodyPr>
            <a:noAutofit/>
          </a:bodyPr>
          <a:lstStyle/>
          <a:p>
            <a:r>
              <a:rPr lang="fr-FR" sz="2000" b="1" dirty="0">
                <a:latin typeface="Aptos"/>
              </a:rPr>
              <a:t>2 - Trois projets de jardins pédagogiques qui se succèdent, portés par les parents d’élèves ou par l’école, sans coordination </a:t>
            </a:r>
            <a:endParaRPr lang="en-ZA" sz="2000" b="1" dirty="0">
              <a:latin typeface="Apto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5E6B4-99D2-3622-A459-1F3463E088F9}"/>
              </a:ext>
            </a:extLst>
          </p:cNvPr>
          <p:cNvSpPr txBox="1"/>
          <p:nvPr/>
        </p:nvSpPr>
        <p:spPr>
          <a:xfrm>
            <a:off x="211802" y="892722"/>
            <a:ext cx="573961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Végétalisation de l’école maternelle et de la rue par l’Association des </a:t>
            </a:r>
            <a:r>
              <a:rPr lang="fr-FR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ptos" panose="02110004020202020204"/>
              </a:rPr>
              <a:t>Pa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rents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d’Elèves, 2009-2013,  sans les personnels enseignants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23AC47-3626-238A-0288-11AFA4341B60}"/>
              </a:ext>
            </a:extLst>
          </p:cNvPr>
          <p:cNvSpPr txBox="1"/>
          <p:nvPr/>
        </p:nvSpPr>
        <p:spPr>
          <a:xfrm>
            <a:off x="577917" y="4022226"/>
            <a:ext cx="2547346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477D9F-81EB-4D42-34AF-4C6644CCFA65}"/>
              </a:ext>
            </a:extLst>
          </p:cNvPr>
          <p:cNvSpPr txBox="1"/>
          <p:nvPr/>
        </p:nvSpPr>
        <p:spPr>
          <a:xfrm>
            <a:off x="3313716" y="3434297"/>
            <a:ext cx="299641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stairs leading to a building&#10;&#10;AI-generated content may be incorrect.">
            <a:extLst>
              <a:ext uri="{FF2B5EF4-FFF2-40B4-BE49-F238E27FC236}">
                <a16:creationId xmlns:a16="http://schemas.microsoft.com/office/drawing/2014/main" id="{6D4E9BF6-68F8-AD3C-E387-171B96F46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384" y="0"/>
            <a:ext cx="5665623" cy="4645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walkway and a sign on a building&#10;&#10;AI-generated content may be incorrect.">
            <a:extLst>
              <a:ext uri="{FF2B5EF4-FFF2-40B4-BE49-F238E27FC236}">
                <a16:creationId xmlns:a16="http://schemas.microsoft.com/office/drawing/2014/main" id="{CF84203B-0C02-4316-017D-0B8ED9D70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857" y="3301043"/>
            <a:ext cx="4210150" cy="360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A5B4CB-A451-64FF-B748-70C7134D48FC}"/>
              </a:ext>
            </a:extLst>
          </p:cNvPr>
          <p:cNvSpPr txBox="1"/>
          <p:nvPr/>
        </p:nvSpPr>
        <p:spPr>
          <a:xfrm>
            <a:off x="9358719" y="659777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© Nesrine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Oissif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, le 05/05/2025.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3C98BF-93BB-B668-7E4A-DDDFD3F61C56}"/>
              </a:ext>
            </a:extLst>
          </p:cNvPr>
          <p:cNvSpPr/>
          <p:nvPr/>
        </p:nvSpPr>
        <p:spPr>
          <a:xfrm>
            <a:off x="281354" y="2078468"/>
            <a:ext cx="5600514" cy="27010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"Avec l’ancienne directrice, on a fait énormément de choses, et notamment le jardinage pédagogique.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Mais avec des enseignants, pas tant que ça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La directrice avait envie, mais c'est plutôt lorsqu'on avait un enseignant ou une enseignante motivée qu'on pouvait faire ça. Et en fait,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réalité, c'est que c'était beaucoup les parents qui ont fait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Tous les jours, on restait pour arroser” (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6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ancien président de l’APE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2009-2012)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D91C59-A752-2DA1-BEA6-029C40FF439F}"/>
              </a:ext>
            </a:extLst>
          </p:cNvPr>
          <p:cNvSpPr/>
          <p:nvPr/>
        </p:nvSpPr>
        <p:spPr>
          <a:xfrm>
            <a:off x="2264897" y="4884187"/>
            <a:ext cx="4748377" cy="18522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« Il y avait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deux bacs complètement délabrés devant la maternelle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. Les gens s'en servaient comme poubelle. Je ne me voyais pas, vu l'état du truc, dire aux enfants on va planter quelque chose là.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On les a enlevés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» (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6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Mme Olive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, 2025)</a:t>
            </a:r>
          </a:p>
        </p:txBody>
      </p:sp>
    </p:spTree>
    <p:extLst>
      <p:ext uri="{BB962C8B-B14F-4D97-AF65-F5344CB8AC3E}">
        <p14:creationId xmlns:p14="http://schemas.microsoft.com/office/powerpoint/2010/main" val="35093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9FBEC-DFD5-4F50-2845-1A5729315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DD57-D0A7-D758-29FC-B6A92575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403" y="-10809"/>
            <a:ext cx="6673948" cy="1325563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/>
              </a:rPr>
              <a:t> 2021-23 : végétalisation de la cour d’école et mise en place de bacs potagers par les pouvoirs publics: Mairie et école, avec le soutien du programme Marseille en Grand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Une image contenant plein air, ciel, sol, bâtiment&#10;&#10;Le contenu généré par l’IA peut être incorrect., Picture">
            <a:extLst>
              <a:ext uri="{FF2B5EF4-FFF2-40B4-BE49-F238E27FC236}">
                <a16:creationId xmlns:a16="http://schemas.microsoft.com/office/drawing/2014/main" id="{D2E4AAEF-8F97-F364-45DE-388115FD79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85" r="13988"/>
          <a:stretch>
            <a:fillRect/>
          </a:stretch>
        </p:blipFill>
        <p:spPr>
          <a:xfrm>
            <a:off x="6896161" y="582424"/>
            <a:ext cx="5293815" cy="6207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8BFC7E-EF4D-B297-A926-EEFB14098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7" y="3238500"/>
            <a:ext cx="3568065" cy="3622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tree in a dirt area&#10;&#10;AI-generated content may be incorrect.">
            <a:extLst>
              <a:ext uri="{FF2B5EF4-FFF2-40B4-BE49-F238E27FC236}">
                <a16:creationId xmlns:a16="http://schemas.microsoft.com/office/drawing/2014/main" id="{FC627523-7D9D-F16B-CE79-D1BFEFBA3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75" y="3650615"/>
            <a:ext cx="3397250" cy="3295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2214BA-B8B3-5170-F6AC-EA16289C65A5}"/>
              </a:ext>
            </a:extLst>
          </p:cNvPr>
          <p:cNvSpPr txBox="1"/>
          <p:nvPr/>
        </p:nvSpPr>
        <p:spPr>
          <a:xfrm>
            <a:off x="10749280" y="6339839"/>
            <a:ext cx="16154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© Nesrine Oissif, le 05/05/2025.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672A86-6ADF-AA5F-B4D6-72F9DC5D37D0}"/>
              </a:ext>
            </a:extLst>
          </p:cNvPr>
          <p:cNvSpPr txBox="1"/>
          <p:nvPr/>
        </p:nvSpPr>
        <p:spPr>
          <a:xfrm>
            <a:off x="3328096" y="3425483"/>
            <a:ext cx="21132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Après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624E6-CC91-2738-6C91-9C107F5FC567}"/>
              </a:ext>
            </a:extLst>
          </p:cNvPr>
          <p:cNvSpPr txBox="1"/>
          <p:nvPr/>
        </p:nvSpPr>
        <p:spPr>
          <a:xfrm>
            <a:off x="108329" y="340443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Avant 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6AABD2-F4A9-8D63-5062-D62084B222FC}"/>
              </a:ext>
            </a:extLst>
          </p:cNvPr>
          <p:cNvSpPr txBox="1"/>
          <p:nvPr/>
        </p:nvSpPr>
        <p:spPr>
          <a:xfrm>
            <a:off x="-60960" y="6593840"/>
            <a:ext cx="407416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Etudiantes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anthropologie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6257A-4AA1-C57F-AE99-2196C8003E1D}"/>
              </a:ext>
            </a:extLst>
          </p:cNvPr>
          <p:cNvSpPr txBox="1"/>
          <p:nvPr/>
        </p:nvSpPr>
        <p:spPr>
          <a:xfrm>
            <a:off x="5435600" y="6360160"/>
            <a:ext cx="1737360" cy="5027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Nesrine </a:t>
            </a:r>
            <a:r>
              <a:rPr kumimoji="0" lang="fr-FR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Oissif</a:t>
            </a:r>
            <a:r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le 05/05/2025.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FCA391-983B-22CF-F69E-6F1EA64898EB}"/>
              </a:ext>
            </a:extLst>
          </p:cNvPr>
          <p:cNvSpPr/>
          <p:nvPr/>
        </p:nvSpPr>
        <p:spPr>
          <a:xfrm>
            <a:off x="112486" y="1076855"/>
            <a:ext cx="5983514" cy="22441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Times New Roman"/>
              </a:rPr>
              <a:t>“La cour végétalisée  est complètement en friche. On a eu pleins de soucis ! Un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Times New Roman"/>
              </a:rPr>
              <a:t>problème de dangerosité </a:t>
            </a:r>
            <a:r>
              <a:rPr lang="fr-FR" dirty="0">
                <a:solidFill>
                  <a:prstClr val="black"/>
                </a:solidFill>
                <a:latin typeface="Aptos"/>
                <a:cs typeface="Times New Roman"/>
              </a:rPr>
              <a:t>: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Times New Roman"/>
              </a:rPr>
              <a:t>  on a dû faire arracher toutes les plantes</a:t>
            </a:r>
            <a:r>
              <a:rPr lang="fr-FR" sz="1800" dirty="0">
                <a:solidFill>
                  <a:prstClr val="black"/>
                </a:solidFill>
                <a:latin typeface="Aptos"/>
                <a:cs typeface="Times New Roman"/>
              </a:rPr>
              <a:t>. 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Times New Roman"/>
              </a:rPr>
              <a:t>n avril-mai-juin on a 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Times New Roman"/>
              </a:rPr>
              <a:t>toutes les eaux usées des sanitaires qui se déversent dans l’espace végétalisé de la cour donc tout est mort.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Times New Roman"/>
              </a:rPr>
              <a:t> On avait des plantes à hauteur de visage d’enfant avec des branches acérées, sans feuilles, sans rien”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6000"/>
                    <a:lumOff val="24000"/>
                  </a:srgbClr>
                </a:solidFill>
                <a:effectLst/>
                <a:uLnTx/>
                <a:uFillTx/>
                <a:latin typeface="Aptos"/>
                <a:ea typeface="+mn-ea"/>
                <a:cs typeface="Times New Roman"/>
              </a:rPr>
              <a:t>Mme Olive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6000"/>
                    <a:lumOff val="24000"/>
                  </a:srgbClr>
                </a:solidFill>
                <a:effectLst/>
                <a:uLnTx/>
                <a:uFillTx/>
                <a:latin typeface="Aptos"/>
                <a:ea typeface="+mn-ea"/>
                <a:cs typeface="Times New Roman"/>
              </a:rPr>
              <a:t> 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F0F99-C303-4BD1-414A-9EAA6A7AE90A}"/>
              </a:ext>
            </a:extLst>
          </p:cNvPr>
          <p:cNvSpPr/>
          <p:nvPr/>
        </p:nvSpPr>
        <p:spPr>
          <a:xfrm>
            <a:off x="6555544" y="67826"/>
            <a:ext cx="5618935" cy="25909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« On a des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élèves très petits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 les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bacs de la mairie sont très hauts.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C’est des choses toutes bêtes mais qui n’ont pas été pensées pour eux. Autour d’un bac, on a mis une marche, mais même les grandes sections ont du mal... On les utilise plutôt comme bac pour nos tortues !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​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 a utilisé l’argent de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Marseille en Grand pour acheter d’autres bacs et du matériel à taille d’enfant.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»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6000"/>
                    <a:lumOff val="24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Mme Olive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6000"/>
                  <a:lumOff val="24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70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A9289-8A47-4444-2CB3-9CAEE6B44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91B9A-3302-6550-CE2C-A5E6C71F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94" y="540859"/>
            <a:ext cx="5763121" cy="1325563"/>
          </a:xfrm>
        </p:spPr>
        <p:txBody>
          <a:bodyPr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</a:rPr>
              <a:t>Espoir d’extension du jardin pédagogique vers le terrain de boule attenant à l’école, porté par l’actuelle APE – sans que ce soit un besoin exprimé par l’école?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age 4" descr="Une image contenant capture d’écran, texte, carte&#10;&#10;Le contenu généré par l’IA peut être incorrect.">
            <a:extLst>
              <a:ext uri="{FF2B5EF4-FFF2-40B4-BE49-F238E27FC236}">
                <a16:creationId xmlns:a16="http://schemas.microsoft.com/office/drawing/2014/main" id="{317762D6-C2BA-65C1-19AE-939CDE9F2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743" y="2138289"/>
            <a:ext cx="8077201" cy="4660689"/>
          </a:xfrm>
          <a:prstGeom prst="rect">
            <a:avLst/>
          </a:prstGeom>
        </p:spPr>
      </p:pic>
      <p:pic>
        <p:nvPicPr>
          <p:cNvPr id="7" name="Image 35" descr="Une image contenant plein air, grave, cimetière, funérailles&#10;&#10;Le contenu généré par l’IA peut être incorrect.">
            <a:extLst>
              <a:ext uri="{FF2B5EF4-FFF2-40B4-BE49-F238E27FC236}">
                <a16:creationId xmlns:a16="http://schemas.microsoft.com/office/drawing/2014/main" id="{FBF5207E-2C30-A481-F9B4-71EC157D7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760" y="2755542"/>
            <a:ext cx="5068240" cy="3230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6E7C7A-4792-0E30-1882-7818360ACDAD}"/>
              </a:ext>
            </a:extLst>
          </p:cNvPr>
          <p:cNvSpPr txBox="1"/>
          <p:nvPr/>
        </p:nvSpPr>
        <p:spPr>
          <a:xfrm>
            <a:off x="7123760" y="6106507"/>
            <a:ext cx="507211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© Marwa le 5/05/2025. Le terrain de boule, séparé de l’école par un grillage. Durant l’activité certains enfants regardaient les boulistes, intrigués par “le jeu où tu jettes les boules” (Chloé, 4 ans)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843F58-D94D-23F0-C668-D61E8F878B86}"/>
              </a:ext>
            </a:extLst>
          </p:cNvPr>
          <p:cNvSpPr/>
          <p:nvPr/>
        </p:nvSpPr>
        <p:spPr>
          <a:xfrm>
            <a:off x="6096000" y="105162"/>
            <a:ext cx="5983514" cy="22441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On voulait récupérer le terrain de boules pour agrandir le jardin pédagogique de l'école. Pour que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l'école puisse avoir un terrain plus grand, pour pouvoir installer tous les gros bacs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que l'école a reçus.​ </a:t>
            </a:r>
          </a:p>
          <a:p>
            <a:pPr marL="0" marR="0" lvl="0" indent="0" algn="l" defTabSz="9144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on est pas mal mobilisés au sein de l'APE là- dessus, mais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 n’est pas vraiment l'école qui nous a demandé quoi que ce soit. C'est plutôt nous qui nous sommes emparés du sujet,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va dire ».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​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6000"/>
                    <a:lumOff val="24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APE actuelle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603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0C37E0-7D61-B48C-D350-5ACB53FE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11484060" cy="7700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kern="1200" err="1">
                <a:latin typeface="+mj-lt"/>
                <a:ea typeface="+mj-ea"/>
                <a:cs typeface="+mj-cs"/>
              </a:rPr>
              <a:t>Partie</a:t>
            </a:r>
            <a:r>
              <a:rPr lang="en-US" sz="3200" b="1" kern="1200">
                <a:latin typeface="+mj-lt"/>
                <a:ea typeface="+mj-ea"/>
                <a:cs typeface="+mj-cs"/>
              </a:rPr>
              <a:t> 3 :  un fort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investissement</a:t>
            </a:r>
            <a:r>
              <a:rPr lang="en-US" sz="3200" b="1" kern="1200">
                <a:latin typeface="+mj-lt"/>
                <a:ea typeface="+mj-ea"/>
                <a:cs typeface="+mj-cs"/>
              </a:rPr>
              <a:t> de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l'école</a:t>
            </a:r>
            <a:r>
              <a:rPr lang="en-US" sz="3200" b="1" kern="1200">
                <a:latin typeface="+mj-lt"/>
                <a:ea typeface="+mj-ea"/>
                <a:cs typeface="+mj-cs"/>
              </a:rPr>
              <a:t> dans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l'activité</a:t>
            </a:r>
            <a:r>
              <a:rPr lang="en-US" sz="3200" b="1" kern="1200">
                <a:latin typeface="+mj-lt"/>
                <a:ea typeface="+mj-ea"/>
                <a:cs typeface="+mj-cs"/>
              </a:rPr>
              <a:t> de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jardinage</a:t>
            </a:r>
            <a:endParaRPr lang="en-US" sz="3200" b="1" kern="1200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893A5-0189-94D5-29F7-A2494A04A713}"/>
              </a:ext>
            </a:extLst>
          </p:cNvPr>
          <p:cNvSpPr txBox="1"/>
          <p:nvPr/>
        </p:nvSpPr>
        <p:spPr>
          <a:xfrm>
            <a:off x="452073" y="2278629"/>
            <a:ext cx="5350776" cy="331006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travers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notre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regard 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Seulement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deux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encadrants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directrice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l'Atsem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 début =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demi-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classe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fait divers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activités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même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temps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chasse aux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insectes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découverte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 la terre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Après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récréation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classe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entière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les moyens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accompagnent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les petits pour faire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l'arrosage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des plantes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EFB883-F1F8-F4CB-FF6E-239DCAEB2A90}"/>
              </a:ext>
            </a:extLst>
          </p:cNvPr>
          <p:cNvSpPr txBox="1"/>
          <p:nvPr/>
        </p:nvSpPr>
        <p:spPr>
          <a:xfrm>
            <a:off x="559593" y="285749"/>
            <a:ext cx="5595937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524979-18E9-8BC0-A21E-7F604723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63"/>
          <a:stretch>
            <a:fillRect/>
          </a:stretch>
        </p:blipFill>
        <p:spPr>
          <a:xfrm>
            <a:off x="6254921" y="1160161"/>
            <a:ext cx="5580105" cy="55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9777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1589</Words>
  <Application>Microsoft Office PowerPoint</Application>
  <PresentationFormat>Grand écran</PresentationFormat>
  <Paragraphs>105</Paragraphs>
  <Slides>11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Arial,Sans-Serif</vt:lpstr>
      <vt:lpstr>Avenir</vt:lpstr>
      <vt:lpstr>Calibri</vt:lpstr>
      <vt:lpstr>Thème Office</vt:lpstr>
      <vt:lpstr>Maternelle Sainte-Sophie  Rôle du jardin pédagogique dans les relations entre parents et école   </vt:lpstr>
      <vt:lpstr>Notre point de départ</vt:lpstr>
      <vt:lpstr>Présentation PowerPoint</vt:lpstr>
      <vt:lpstr>1 - Un jardin pédagogique pour une petite école de quartier populaire</vt:lpstr>
      <vt:lpstr> Un projet de l'école peu connu de certains parents, notamment de classes populaires</vt:lpstr>
      <vt:lpstr>2 - Trois projets de jardins pédagogiques qui se succèdent, portés par les parents d’élèves ou par l’école, sans coordination </vt:lpstr>
      <vt:lpstr> 2021-23 : végétalisation de la cour d’école et mise en place de bacs potagers par les pouvoirs publics: Mairie et école, avec le soutien du programme Marseille en Grand</vt:lpstr>
      <vt:lpstr>Espoir d’extension du jardin pédagogique vers le terrain de boule attenant à l’école, porté par l’actuelle APE – sans que ce soit un besoin exprimé par l’école?</vt:lpstr>
      <vt:lpstr>Partie 3 :  un fort investissement de l'école dans l'activité de jardinage</vt:lpstr>
      <vt:lpstr>     </vt:lpstr>
      <vt:lpstr>Conclusion : Une potentielle ouverture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 Emilie</dc:creator>
  <cp:lastModifiedBy>BENIT GBAFFOU Claire</cp:lastModifiedBy>
  <cp:revision>583</cp:revision>
  <dcterms:created xsi:type="dcterms:W3CDTF">2025-05-13T09:30:39Z</dcterms:created>
  <dcterms:modified xsi:type="dcterms:W3CDTF">2026-07-01T17:07:51Z</dcterms:modified>
</cp:coreProperties>
</file>